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PT Sans Narrow"/>
      <p:regular r:id="rId21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22" Type="http://schemas.openxmlformats.org/officeDocument/2006/relationships/font" Target="fonts/PTSansNarrow-bold.fntdata"/><Relationship Id="rId21" Type="http://schemas.openxmlformats.org/officeDocument/2006/relationships/font" Target="fonts/PTSansNarrow-regular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AmaticSC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Scholarships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"/>
              <a:t>Gift money for educational expenses that you don’t have to pay back.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Where else to look?</a:t>
            </a:r>
            <a:endParaRPr/>
          </a:p>
        </p:txBody>
      </p:sp>
      <p:sp>
        <p:nvSpPr>
          <p:cNvPr id="133" name="Google Shape;133;p2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Check out the college’s scholarship list on their campus website.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Parent/Guardian workplace or other connections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000"/>
              <a:t>Ask about scholarships through companies, unions, clubs, that your family is involved in, including grandparents.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ctrTitle"/>
          </p:nvPr>
        </p:nvSpPr>
        <p:spPr>
          <a:xfrm>
            <a:off x="311700" y="84275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ct val="133008"/>
              <a:buNone/>
            </a:pPr>
            <a:r>
              <a:rPr lang="en" sz="4511"/>
              <a:t>   Proofread All Materials Before Submitting!</a:t>
            </a:r>
            <a:endParaRPr sz="4511"/>
          </a:p>
        </p:txBody>
      </p:sp>
      <p:sp>
        <p:nvSpPr>
          <p:cNvPr id="145" name="Google Shape;145;p2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"/>
              <a:t>Ask for assistance with your essays, resume, or other scholarship components.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59"/>
              <a:t>Watch out for Scholarship Scams</a:t>
            </a:r>
            <a:endParaRPr sz="3859"/>
          </a:p>
        </p:txBody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"/>
              <a:t>WARNING:  If you have to pay a fee, there’s a money back offer, or they request your SSN or credit card info, it’s a scam!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800"/>
              <a:t>Don’t Forget to Thank Your Recommenders!</a:t>
            </a:r>
            <a:r>
              <a:rPr lang="en"/>
              <a:t>*</a:t>
            </a:r>
            <a:endParaRPr/>
          </a:p>
        </p:txBody>
      </p:sp>
      <p:sp>
        <p:nvSpPr>
          <p:cNvPr id="157" name="Google Shape;157;p26"/>
          <p:cNvSpPr txBox="1"/>
          <p:nvPr/>
        </p:nvSpPr>
        <p:spPr>
          <a:xfrm>
            <a:off x="0" y="4067475"/>
            <a:ext cx="8874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*</a:t>
            </a:r>
            <a:r>
              <a:rPr b="1" i="0" lang="en" sz="3600" u="none" cap="none" strike="noStrik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You will need to thank your donors too if you win any awards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Types of Scholarships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Merit-based: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b="1" lang="en"/>
              <a:t>Awarded based on academic performance, talents and leadership abilities.</a:t>
            </a:r>
            <a:endParaRPr b="1"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1900"/>
              <a:t>Need-based: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b="1" lang="en"/>
              <a:t>Awarded to those that demonstrate financial need.</a:t>
            </a:r>
            <a:endParaRPr b="1"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00" y="2526225"/>
            <a:ext cx="2567201" cy="25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2588" l="0" r="0" t="2588"/>
          <a:stretch/>
        </p:blipFill>
        <p:spPr>
          <a:xfrm>
            <a:off x="5016325" y="2699200"/>
            <a:ext cx="3815972" cy="244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025" y="457025"/>
            <a:ext cx="40452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3700"/>
              <a:t>Start your search early.</a:t>
            </a:r>
            <a:endParaRPr sz="3700"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889805" y="346513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1" marL="876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20"/>
              <a:buFont typeface="Open Sans"/>
              <a:buChar char="•"/>
            </a:pPr>
            <a:r>
              <a:rPr lang="en" sz="2400"/>
              <a:t>Gather materials</a:t>
            </a:r>
            <a:endParaRPr sz="2400"/>
          </a:p>
          <a:p>
            <a:pPr indent="-342900" lvl="0" marL="419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20"/>
              <a:buFont typeface="Open Sans"/>
              <a:buChar char="•"/>
            </a:pPr>
            <a:r>
              <a:rPr lang="en" sz="2400"/>
              <a:t>Schedule time</a:t>
            </a:r>
            <a:endParaRPr sz="2400"/>
          </a:p>
          <a:p>
            <a:pPr indent="-342900" lvl="0" marL="4191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20"/>
              <a:buFont typeface="Open Sans"/>
              <a:buChar char="•"/>
            </a:pPr>
            <a:r>
              <a:rPr lang="en" sz="2400"/>
              <a:t>Use checklists</a:t>
            </a:r>
            <a:endParaRPr sz="2400"/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800"/>
          </a:p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311025" y="25174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Set a reminder.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4200"/>
              <a:buNone/>
            </a:pPr>
            <a:r>
              <a:rPr lang="en" sz="3300">
                <a:highlight>
                  <a:schemeClr val="lt1"/>
                </a:highlight>
              </a:rPr>
              <a:t>Documents you will need:</a:t>
            </a:r>
            <a:endParaRPr sz="3300">
              <a:highlight>
                <a:schemeClr val="lt1"/>
              </a:highlight>
            </a:endParaRPr>
          </a:p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/>
              <a:t>Not all scholarships will require these things.</a:t>
            </a:r>
            <a:endParaRPr/>
          </a:p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5267225" y="-246575"/>
            <a:ext cx="3837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Transcripts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Letter of Rec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Personal Essay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Copy of Your SAR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to look For: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228675"/>
            <a:ext cx="3999900" cy="37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Eligibility:  </a:t>
            </a:r>
            <a:r>
              <a:rPr lang="en" sz="1700"/>
              <a:t> Do you qualify?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Online or paper application?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Deadlines: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Postmark or submission date?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Essay</a:t>
            </a:r>
            <a:endParaRPr b="1"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Read through the entire application.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Answer the question.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Length requirements?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In app or a separate document?</a:t>
            </a:r>
            <a:endParaRPr sz="1700"/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759950" y="292850"/>
            <a:ext cx="3999900" cy="46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Letter of Recomendation</a:t>
            </a:r>
            <a:endParaRPr b="1"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How many?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Who to ask? 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Submission type? (online, PDF, or paper)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Use WHS’s LOR packet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Give teacher/counselor 3-4 weeks notice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Transcripts</a:t>
            </a:r>
            <a:endParaRPr b="1"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Unofficial (most) or official?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/>
              <a:t>Other materials</a:t>
            </a:r>
            <a:endParaRPr b="1"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Resume?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Activity Sheet?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Project? (video, art, science project)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ctrTitle"/>
          </p:nvPr>
        </p:nvSpPr>
        <p:spPr>
          <a:xfrm>
            <a:off x="1004125" y="2272423"/>
            <a:ext cx="7136700" cy="8658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11111"/>
              <a:buNone/>
            </a:pP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Set up a schedule to search &amp; complete applications</a:t>
            </a:r>
            <a:endParaRPr/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2137225" y="2979248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"/>
              <a:t>Use a scholarship tracker worksheet to stay organized.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en"/>
              <a:t>Available on the WHS C&amp;C website.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507"/>
              <a:buNone/>
            </a:pPr>
            <a:r>
              <a:t/>
            </a:r>
            <a:endParaRPr sz="5333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12507"/>
              <a:buNone/>
            </a:pPr>
            <a:r>
              <a:t/>
            </a:r>
            <a:endParaRPr sz="5333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12507"/>
              <a:buNone/>
            </a:pPr>
            <a:r>
              <a:t/>
            </a:r>
            <a:endParaRPr sz="5333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ct val="128589"/>
              <a:buNone/>
            </a:pPr>
            <a:r>
              <a:rPr lang="en" sz="4666">
                <a:highlight>
                  <a:schemeClr val="lt1"/>
                </a:highlight>
              </a:rPr>
              <a:t>How to find scholarships?</a:t>
            </a:r>
            <a:endParaRPr sz="4666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ct val="128589"/>
              <a:buNone/>
            </a:pPr>
            <a:r>
              <a:rPr lang="en" sz="4666" u="sng">
                <a:highlight>
                  <a:schemeClr val="lt1"/>
                </a:highlight>
              </a:rPr>
              <a:t>Naviance</a:t>
            </a:r>
            <a:endParaRPr sz="3666" u="sng">
              <a:highlight>
                <a:schemeClr val="lt1"/>
              </a:highlight>
            </a:endParaRPr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86486"/>
              <a:buNone/>
            </a:pPr>
            <a:r>
              <a:rPr b="1" lang="en" sz="3000">
                <a:solidFill>
                  <a:schemeClr val="accent1"/>
                </a:solidFill>
                <a:highlight>
                  <a:schemeClr val="lt1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student.naviance.com/windsorhigh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20"/>
          <p:cNvCxnSpPr/>
          <p:nvPr/>
        </p:nvCxnSpPr>
        <p:spPr>
          <a:xfrm>
            <a:off x="4952325" y="691875"/>
            <a:ext cx="783000" cy="7374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Two Different lists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228675"/>
            <a:ext cx="1924200" cy="3418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/>
              <a:t>Local, regional, and other scholarships added by the Coordinator as they are updated, shared, or discovered.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rPr lang="en" sz="1800"/>
              <a:t>CHECK OFTEN!</a:t>
            </a:r>
            <a:endParaRPr sz="1800"/>
          </a:p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6533700" y="1228675"/>
            <a:ext cx="1924200" cy="332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National scholarship list provided by Naviance. Can narrow the selection based on criteria questions.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7054" y="1227950"/>
            <a:ext cx="3807899" cy="317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 rot="1819605">
            <a:off x="1593883" y="1821687"/>
            <a:ext cx="1249479" cy="38023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1"/>
          <p:cNvSpPr/>
          <p:nvPr/>
        </p:nvSpPr>
        <p:spPr>
          <a:xfrm rot="-9930596">
            <a:off x="5912071" y="4211024"/>
            <a:ext cx="1249340" cy="37997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4646988" y="2328800"/>
            <a:ext cx="398400" cy="28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2361738" y="2618600"/>
            <a:ext cx="398400" cy="289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